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Open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regular.fntdata"/><Relationship Id="rId11" Type="http://schemas.openxmlformats.org/officeDocument/2006/relationships/slide" Target="slides/slide6.xml"/><Relationship Id="rId22" Type="http://schemas.openxmlformats.org/officeDocument/2006/relationships/font" Target="fonts/OpenSans-italic.fntdata"/><Relationship Id="rId10" Type="http://schemas.openxmlformats.org/officeDocument/2006/relationships/slide" Target="slides/slide5.xml"/><Relationship Id="rId21"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Open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b20ce56a1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b20ce56a1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e1c9c28c5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e1c9c28c5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e1c9c28c5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e1c9c28c5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e1c9c28c5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e1c9c28c5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e1c9c28c5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e1c9c28c5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e1c9c28c5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e1c9c28c5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378ca9c37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378ca9c37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df4f4a7c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df4f4a7c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2bef936e0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2bef936e0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3dfe574d6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3dfe574d6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60906b92e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60906b92e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acb61c856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acb61c856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60906b92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60906b92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e1c9c28c5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e1c9c28c5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ordnet.princeton.edu/search?keys=dog"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hyperlink" Target="https://portfoliolongo.com/2014/10/11/the-balloonist-and-the-hiker-an-evaluator-jok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s://www.nature.com/articles/s41583-024-00802-4.e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hyperlink" Target="https://home.cc.umanitoba.ca/~krussll/138/sec5/vowels1.htm"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hyperlink" Target="https://ecampusontario.pressbooks.pub/essentialsoflinguistics2/chapter/from-constituency-to-tree-diagram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ecampusontario.pressbooks.pub/essentialsoflinguistics2/chapter/from-constituency-to-tree-diagram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als.info/feature/81A#1/18/154"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Cognitive Science for AI</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200"/>
              <a:t>Language: Form</a:t>
            </a:r>
            <a:endParaRPr sz="5200"/>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Lexicon - the set of words in a language</a:t>
            </a:r>
            <a:endParaRPr/>
          </a:p>
        </p:txBody>
      </p:sp>
      <p:sp>
        <p:nvSpPr>
          <p:cNvPr id="133" name="Google Shape;133;p22"/>
          <p:cNvSpPr txBox="1"/>
          <p:nvPr>
            <p:ph idx="1" type="body"/>
          </p:nvPr>
        </p:nvSpPr>
        <p:spPr>
          <a:xfrm>
            <a:off x="241225" y="1073575"/>
            <a:ext cx="5598000" cy="3354000"/>
          </a:xfrm>
          <a:prstGeom prst="rect">
            <a:avLst/>
          </a:prstGeom>
        </p:spPr>
        <p:txBody>
          <a:bodyPr anchorCtr="0" anchor="t" bIns="91425" lIns="91425" spcFirstLastPara="1" rIns="91425" wrap="square" tIns="91425">
            <a:noAutofit/>
          </a:bodyPr>
          <a:lstStyle/>
          <a:p>
            <a:pPr indent="-349250" lvl="0" marL="457200" rtl="0" algn="l">
              <a:lnSpc>
                <a:spcPct val="80000"/>
              </a:lnSpc>
              <a:spcBef>
                <a:spcPts val="0"/>
              </a:spcBef>
              <a:spcAft>
                <a:spcPts val="0"/>
              </a:spcAft>
              <a:buSzPts val="1900"/>
              <a:buChar char="●"/>
            </a:pPr>
            <a:r>
              <a:rPr lang="en" sz="1900"/>
              <a:t>Prototype</a:t>
            </a:r>
            <a:endParaRPr sz="1900"/>
          </a:p>
          <a:p>
            <a:pPr indent="-349250" lvl="1" marL="914400" rtl="0" algn="l">
              <a:lnSpc>
                <a:spcPct val="80000"/>
              </a:lnSpc>
              <a:spcBef>
                <a:spcPts val="0"/>
              </a:spcBef>
              <a:spcAft>
                <a:spcPts val="0"/>
              </a:spcAft>
              <a:buSzPts val="1900"/>
              <a:buChar char="○"/>
            </a:pPr>
            <a:r>
              <a:rPr lang="en" sz="1900"/>
              <a:t>Central concept w fuzzy extent</a:t>
            </a:r>
            <a:endParaRPr sz="1900"/>
          </a:p>
          <a:p>
            <a:pPr indent="-349250" lvl="0" marL="457200" rtl="0" algn="l">
              <a:lnSpc>
                <a:spcPct val="80000"/>
              </a:lnSpc>
              <a:spcBef>
                <a:spcPts val="0"/>
              </a:spcBef>
              <a:spcAft>
                <a:spcPts val="0"/>
              </a:spcAft>
              <a:buSzPts val="1900"/>
              <a:buChar char="●"/>
            </a:pPr>
            <a:r>
              <a:rPr lang="en" sz="1900"/>
              <a:t>Exemplars</a:t>
            </a:r>
            <a:endParaRPr sz="1900"/>
          </a:p>
          <a:p>
            <a:pPr indent="-349250" lvl="1" marL="914400" rtl="0" algn="l">
              <a:lnSpc>
                <a:spcPct val="80000"/>
              </a:lnSpc>
              <a:spcBef>
                <a:spcPts val="0"/>
              </a:spcBef>
              <a:spcAft>
                <a:spcPts val="0"/>
              </a:spcAft>
              <a:buSzPts val="1900"/>
              <a:buChar char="○"/>
            </a:pPr>
            <a:r>
              <a:rPr lang="en" sz="1900"/>
              <a:t>List of examples</a:t>
            </a:r>
            <a:endParaRPr sz="1900"/>
          </a:p>
          <a:p>
            <a:pPr indent="-349250" lvl="0" marL="457200" rtl="0" algn="l">
              <a:lnSpc>
                <a:spcPct val="80000"/>
              </a:lnSpc>
              <a:spcBef>
                <a:spcPts val="0"/>
              </a:spcBef>
              <a:spcAft>
                <a:spcPts val="0"/>
              </a:spcAft>
              <a:buSzPts val="1900"/>
              <a:buChar char="●"/>
            </a:pPr>
            <a:r>
              <a:rPr lang="en" sz="1900"/>
              <a:t>Semantic features</a:t>
            </a:r>
            <a:endParaRPr sz="1900"/>
          </a:p>
          <a:p>
            <a:pPr indent="-349250" lvl="1" marL="914400" rtl="0" algn="l">
              <a:lnSpc>
                <a:spcPct val="80000"/>
              </a:lnSpc>
              <a:spcBef>
                <a:spcPts val="0"/>
              </a:spcBef>
              <a:spcAft>
                <a:spcPts val="0"/>
              </a:spcAft>
              <a:buSzPts val="1900"/>
              <a:buChar char="○"/>
            </a:pPr>
            <a:r>
              <a:rPr lang="en" sz="1900"/>
              <a:t>Queen = -male | +ruler | +face-card</a:t>
            </a:r>
            <a:endParaRPr sz="1900"/>
          </a:p>
          <a:p>
            <a:pPr indent="-349250" lvl="1" marL="914400" rtl="0" algn="l">
              <a:lnSpc>
                <a:spcPct val="80000"/>
              </a:lnSpc>
              <a:spcBef>
                <a:spcPts val="0"/>
              </a:spcBef>
              <a:spcAft>
                <a:spcPts val="0"/>
              </a:spcAft>
              <a:buSzPts val="1900"/>
              <a:buChar char="○"/>
            </a:pPr>
            <a:r>
              <a:rPr lang="en" sz="1900"/>
              <a:t>Jack = +male | -ruler | +face-card</a:t>
            </a:r>
            <a:endParaRPr sz="1900"/>
          </a:p>
          <a:p>
            <a:pPr indent="-349250" lvl="1" marL="914400" rtl="0" algn="l">
              <a:lnSpc>
                <a:spcPct val="80000"/>
              </a:lnSpc>
              <a:spcBef>
                <a:spcPts val="0"/>
              </a:spcBef>
              <a:spcAft>
                <a:spcPts val="0"/>
              </a:spcAft>
              <a:buSzPts val="1900"/>
              <a:buChar char="○"/>
            </a:pPr>
            <a:r>
              <a:rPr lang="en" sz="1900"/>
              <a:t>Modeled with a bit vector </a:t>
            </a:r>
            <a:endParaRPr sz="1900"/>
          </a:p>
          <a:p>
            <a:pPr indent="0" lvl="0" marL="457200" rtl="0" algn="l">
              <a:lnSpc>
                <a:spcPct val="80000"/>
              </a:lnSpc>
              <a:spcBef>
                <a:spcPts val="1000"/>
              </a:spcBef>
              <a:spcAft>
                <a:spcPts val="0"/>
              </a:spcAft>
              <a:buNone/>
            </a:pPr>
            <a:r>
              <a:t/>
            </a:r>
            <a:endParaRPr sz="1900"/>
          </a:p>
          <a:p>
            <a:pPr indent="-349250" lvl="0" marL="457200" rtl="0" algn="l">
              <a:lnSpc>
                <a:spcPct val="80000"/>
              </a:lnSpc>
              <a:spcBef>
                <a:spcPts val="1000"/>
              </a:spcBef>
              <a:spcAft>
                <a:spcPts val="0"/>
              </a:spcAft>
              <a:buSzPts val="1900"/>
              <a:buChar char="●"/>
            </a:pPr>
            <a:r>
              <a:rPr lang="en" sz="1900"/>
              <a:t>Taxonomy - simple relation</a:t>
            </a:r>
            <a:endParaRPr sz="1900"/>
          </a:p>
          <a:p>
            <a:pPr indent="-349250" lvl="1" marL="914400" rtl="0" algn="l">
              <a:lnSpc>
                <a:spcPct val="80000"/>
              </a:lnSpc>
              <a:spcBef>
                <a:spcPts val="0"/>
              </a:spcBef>
              <a:spcAft>
                <a:spcPts val="0"/>
              </a:spcAft>
              <a:buSzPts val="1900"/>
              <a:buChar char="○"/>
            </a:pPr>
            <a:r>
              <a:rPr lang="en" sz="1900"/>
              <a:t>Synonyms, Antonyms, Hypernyms</a:t>
            </a:r>
            <a:endParaRPr sz="1900"/>
          </a:p>
          <a:p>
            <a:pPr indent="0" lvl="0" marL="457200" rtl="0" algn="l">
              <a:lnSpc>
                <a:spcPct val="80000"/>
              </a:lnSpc>
              <a:spcBef>
                <a:spcPts val="1000"/>
              </a:spcBef>
              <a:spcAft>
                <a:spcPts val="0"/>
              </a:spcAft>
              <a:buNone/>
            </a:pPr>
            <a:r>
              <a:t/>
            </a:r>
            <a:endParaRPr sz="1900"/>
          </a:p>
          <a:p>
            <a:pPr indent="-349250" lvl="0" marL="457200" rtl="0" algn="l">
              <a:lnSpc>
                <a:spcPct val="80000"/>
              </a:lnSpc>
              <a:spcBef>
                <a:spcPts val="1000"/>
              </a:spcBef>
              <a:spcAft>
                <a:spcPts val="0"/>
              </a:spcAft>
              <a:buSzPts val="1900"/>
              <a:buChar char="●"/>
            </a:pPr>
            <a:r>
              <a:rPr lang="en" sz="1900"/>
              <a:t>Ontology - Concepts with many relations</a:t>
            </a:r>
            <a:endParaRPr sz="1900"/>
          </a:p>
          <a:p>
            <a:pPr indent="-349250" lvl="1" marL="914400" rtl="0" algn="l">
              <a:lnSpc>
                <a:spcPct val="80000"/>
              </a:lnSpc>
              <a:spcBef>
                <a:spcPts val="0"/>
              </a:spcBef>
              <a:spcAft>
                <a:spcPts val="0"/>
              </a:spcAft>
              <a:buSzPts val="1900"/>
              <a:buChar char="○"/>
            </a:pPr>
            <a:r>
              <a:rPr lang="en" sz="1900" u="sng">
                <a:solidFill>
                  <a:schemeClr val="accent5"/>
                </a:solidFill>
                <a:hlinkClick r:id="rId3">
                  <a:extLst>
                    <a:ext uri="{A12FA001-AC4F-418D-AE19-62706E023703}">
                      <ahyp:hlinkClr val="tx"/>
                    </a:ext>
                  </a:extLst>
                </a:hlinkClick>
              </a:rPr>
              <a:t>WordNet English taxonomy</a:t>
            </a:r>
            <a:endParaRPr sz="1900"/>
          </a:p>
          <a:p>
            <a:pPr indent="-349250" lvl="1" marL="914400" rtl="0" algn="l">
              <a:lnSpc>
                <a:spcPct val="80000"/>
              </a:lnSpc>
              <a:spcBef>
                <a:spcPts val="0"/>
              </a:spcBef>
              <a:spcAft>
                <a:spcPts val="0"/>
              </a:spcAft>
              <a:buSzPts val="1900"/>
              <a:buChar char="○"/>
            </a:pPr>
            <a:r>
              <a:rPr lang="en" sz="1900"/>
              <a:t>Entity-Relationship diagram, Frames</a:t>
            </a:r>
            <a:endParaRPr sz="1900"/>
          </a:p>
        </p:txBody>
      </p:sp>
      <p:pic>
        <p:nvPicPr>
          <p:cNvPr id="134" name="Google Shape;134;p22"/>
          <p:cNvPicPr preferRelativeResize="0"/>
          <p:nvPr/>
        </p:nvPicPr>
        <p:blipFill>
          <a:blip r:embed="rId4">
            <a:alphaModFix/>
          </a:blip>
          <a:stretch>
            <a:fillRect/>
          </a:stretch>
        </p:blipFill>
        <p:spPr>
          <a:xfrm>
            <a:off x="4788375" y="1863575"/>
            <a:ext cx="4572324" cy="2458300"/>
          </a:xfrm>
          <a:prstGeom prst="rect">
            <a:avLst/>
          </a:prstGeom>
          <a:noFill/>
          <a:ln>
            <a:noFill/>
          </a:ln>
        </p:spPr>
      </p:pic>
      <p:sp>
        <p:nvSpPr>
          <p:cNvPr id="135" name="Google Shape;13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14" st="1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Pragmatics</a:t>
            </a:r>
            <a:endParaRPr/>
          </a:p>
        </p:txBody>
      </p:sp>
      <p:sp>
        <p:nvSpPr>
          <p:cNvPr id="141" name="Google Shape;141;p23"/>
          <p:cNvSpPr txBox="1"/>
          <p:nvPr>
            <p:ph idx="1" type="body"/>
          </p:nvPr>
        </p:nvSpPr>
        <p:spPr>
          <a:xfrm>
            <a:off x="241225" y="1276150"/>
            <a:ext cx="5333700" cy="3354000"/>
          </a:xfrm>
          <a:prstGeom prst="rect">
            <a:avLst/>
          </a:prstGeom>
        </p:spPr>
        <p:txBody>
          <a:bodyPr anchorCtr="0" anchor="t" bIns="91425" lIns="91425" spcFirstLastPara="1" rIns="91425" wrap="square" tIns="91425">
            <a:noAutofit/>
          </a:bodyPr>
          <a:lstStyle/>
          <a:p>
            <a:pPr indent="-351155" lvl="0" marL="457200" rtl="0" algn="l">
              <a:lnSpc>
                <a:spcPct val="80000"/>
              </a:lnSpc>
              <a:spcBef>
                <a:spcPts val="0"/>
              </a:spcBef>
              <a:spcAft>
                <a:spcPts val="0"/>
              </a:spcAft>
              <a:buSzPts val="1930"/>
              <a:buChar char="●"/>
            </a:pPr>
            <a:r>
              <a:rPr lang="en" sz="1929"/>
              <a:t>Context and intention</a:t>
            </a:r>
            <a:endParaRPr sz="1929"/>
          </a:p>
          <a:p>
            <a:pPr indent="-351155" lvl="0" marL="457200" rtl="0" algn="l">
              <a:lnSpc>
                <a:spcPct val="80000"/>
              </a:lnSpc>
              <a:spcBef>
                <a:spcPts val="0"/>
              </a:spcBef>
              <a:spcAft>
                <a:spcPts val="0"/>
              </a:spcAft>
              <a:buSzPts val="1930"/>
              <a:buChar char="●"/>
            </a:pPr>
            <a:r>
              <a:rPr lang="en" sz="1929"/>
              <a:t>Common sense, sociolinguistics</a:t>
            </a:r>
            <a:endParaRPr sz="1929"/>
          </a:p>
          <a:p>
            <a:pPr indent="-351155" lvl="0" marL="457200" rtl="0" algn="l">
              <a:lnSpc>
                <a:spcPct val="80000"/>
              </a:lnSpc>
              <a:spcBef>
                <a:spcPts val="0"/>
              </a:spcBef>
              <a:spcAft>
                <a:spcPts val="0"/>
              </a:spcAft>
              <a:buSzPts val="1930"/>
              <a:buChar char="●"/>
            </a:pPr>
            <a:r>
              <a:rPr lang="en" sz="1929"/>
              <a:t>Implicature</a:t>
            </a:r>
            <a:endParaRPr sz="1929"/>
          </a:p>
          <a:p>
            <a:pPr indent="-351155" lvl="1" marL="914400" rtl="0" algn="l">
              <a:lnSpc>
                <a:spcPct val="80000"/>
              </a:lnSpc>
              <a:spcBef>
                <a:spcPts val="0"/>
              </a:spcBef>
              <a:spcAft>
                <a:spcPts val="0"/>
              </a:spcAft>
              <a:buSzPts val="1930"/>
              <a:buChar char="○"/>
            </a:pPr>
            <a:r>
              <a:rPr lang="en" sz="1929"/>
              <a:t>what you would have said</a:t>
            </a:r>
            <a:endParaRPr sz="1929"/>
          </a:p>
          <a:p>
            <a:pPr indent="0" lvl="0" marL="0" rtl="0" algn="l">
              <a:lnSpc>
                <a:spcPct val="80000"/>
              </a:lnSpc>
              <a:spcBef>
                <a:spcPts val="1000"/>
              </a:spcBef>
              <a:spcAft>
                <a:spcPts val="0"/>
              </a:spcAft>
              <a:buSzPts val="935"/>
              <a:buNone/>
            </a:pPr>
            <a:r>
              <a:t/>
            </a:r>
            <a:endParaRPr sz="1929"/>
          </a:p>
          <a:p>
            <a:pPr indent="0" lvl="0" marL="0" rtl="0" algn="l">
              <a:lnSpc>
                <a:spcPct val="80000"/>
              </a:lnSpc>
              <a:spcBef>
                <a:spcPts val="1000"/>
              </a:spcBef>
              <a:spcAft>
                <a:spcPts val="0"/>
              </a:spcAft>
              <a:buSzPts val="935"/>
              <a:buNone/>
            </a:pPr>
            <a:r>
              <a:rPr lang="en" sz="1929"/>
              <a:t>“Do you know what time it is?” </a:t>
            </a:r>
            <a:endParaRPr sz="1845"/>
          </a:p>
          <a:p>
            <a:pPr indent="-345757" lvl="1" marL="914400" rtl="0" algn="l">
              <a:lnSpc>
                <a:spcPct val="80000"/>
              </a:lnSpc>
              <a:spcBef>
                <a:spcPts val="1000"/>
              </a:spcBef>
              <a:spcAft>
                <a:spcPts val="0"/>
              </a:spcAft>
              <a:buSzPts val="1845"/>
              <a:buChar char="○"/>
            </a:pPr>
            <a:r>
              <a:rPr lang="en" sz="1845"/>
              <a:t>“It’s 5 o’clock”</a:t>
            </a:r>
            <a:endParaRPr sz="1845"/>
          </a:p>
          <a:p>
            <a:pPr indent="0" lvl="0" marL="914400" rtl="0" algn="l">
              <a:lnSpc>
                <a:spcPct val="80000"/>
              </a:lnSpc>
              <a:spcBef>
                <a:spcPts val="1000"/>
              </a:spcBef>
              <a:spcAft>
                <a:spcPts val="0"/>
              </a:spcAft>
              <a:buSzPts val="935"/>
              <a:buNone/>
            </a:pPr>
            <a:r>
              <a:t/>
            </a:r>
            <a:endParaRPr sz="1845"/>
          </a:p>
          <a:p>
            <a:pPr indent="-345757" lvl="1" marL="914400" rtl="0" algn="l">
              <a:lnSpc>
                <a:spcPct val="80000"/>
              </a:lnSpc>
              <a:spcBef>
                <a:spcPts val="1000"/>
              </a:spcBef>
              <a:spcAft>
                <a:spcPts val="0"/>
              </a:spcAft>
              <a:buSzPts val="1845"/>
              <a:buChar char="○"/>
            </a:pPr>
            <a:r>
              <a:rPr lang="en" sz="1845"/>
              <a:t>“Yes, I do”</a:t>
            </a:r>
            <a:endParaRPr sz="1845"/>
          </a:p>
          <a:p>
            <a:pPr indent="0" lvl="0" marL="914400" rtl="0" algn="l">
              <a:lnSpc>
                <a:spcPct val="80000"/>
              </a:lnSpc>
              <a:spcBef>
                <a:spcPts val="1000"/>
              </a:spcBef>
              <a:spcAft>
                <a:spcPts val="0"/>
              </a:spcAft>
              <a:buNone/>
            </a:pPr>
            <a:r>
              <a:t/>
            </a:r>
            <a:endParaRPr sz="1845"/>
          </a:p>
          <a:p>
            <a:pPr indent="-345757" lvl="1" marL="914400" rtl="0" algn="l">
              <a:lnSpc>
                <a:spcPct val="80000"/>
              </a:lnSpc>
              <a:spcBef>
                <a:spcPts val="1000"/>
              </a:spcBef>
              <a:spcAft>
                <a:spcPts val="0"/>
              </a:spcAft>
              <a:buSzPts val="1845"/>
              <a:buChar char="○"/>
            </a:pPr>
            <a:r>
              <a:rPr lang="en" sz="1845"/>
              <a:t>“OMG, I’m late already”</a:t>
            </a:r>
            <a:endParaRPr sz="1845"/>
          </a:p>
          <a:p>
            <a:pPr indent="0" lvl="0" marL="0" rtl="0" algn="l">
              <a:lnSpc>
                <a:spcPct val="80000"/>
              </a:lnSpc>
              <a:spcBef>
                <a:spcPts val="1000"/>
              </a:spcBef>
              <a:spcAft>
                <a:spcPts val="0"/>
              </a:spcAft>
              <a:buNone/>
            </a:pPr>
            <a:r>
              <a:t/>
            </a:r>
            <a:endParaRPr sz="1845"/>
          </a:p>
          <a:p>
            <a:pPr indent="0" lvl="0" marL="914400" rtl="0" algn="l">
              <a:lnSpc>
                <a:spcPct val="80000"/>
              </a:lnSpc>
              <a:spcBef>
                <a:spcPts val="1000"/>
              </a:spcBef>
              <a:spcAft>
                <a:spcPts val="1000"/>
              </a:spcAft>
              <a:buSzPts val="935"/>
              <a:buNone/>
            </a:pPr>
            <a:r>
              <a:t/>
            </a:r>
            <a:endParaRPr sz="1929"/>
          </a:p>
        </p:txBody>
      </p:sp>
      <p:pic>
        <p:nvPicPr>
          <p:cNvPr id="142" name="Google Shape;142;p23"/>
          <p:cNvPicPr preferRelativeResize="0"/>
          <p:nvPr/>
        </p:nvPicPr>
        <p:blipFill>
          <a:blip r:embed="rId3">
            <a:alphaModFix/>
          </a:blip>
          <a:stretch>
            <a:fillRect/>
          </a:stretch>
        </p:blipFill>
        <p:spPr>
          <a:xfrm>
            <a:off x="5151925" y="1825775"/>
            <a:ext cx="3907626" cy="2930700"/>
          </a:xfrm>
          <a:prstGeom prst="rect">
            <a:avLst/>
          </a:prstGeom>
          <a:noFill/>
          <a:ln>
            <a:noFill/>
          </a:ln>
        </p:spPr>
      </p:pic>
      <p:sp>
        <p:nvSpPr>
          <p:cNvPr id="143" name="Google Shape;143;p23"/>
          <p:cNvSpPr txBox="1"/>
          <p:nvPr/>
        </p:nvSpPr>
        <p:spPr>
          <a:xfrm>
            <a:off x="5151925" y="4820400"/>
            <a:ext cx="5574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https://portfoliolongo.com/2014/10/11/the-balloonist-and-the-hiker-an-evaluator-joke/</a:t>
            </a:r>
            <a:endParaRPr sz="900"/>
          </a:p>
        </p:txBody>
      </p:sp>
      <p:sp>
        <p:nvSpPr>
          <p:cNvPr id="144" name="Google Shape;14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a:t>
            </a:r>
            <a:r>
              <a:rPr lang="en"/>
              <a:t>Grice’s maxims of conversation</a:t>
            </a:r>
            <a:endParaRPr/>
          </a:p>
        </p:txBody>
      </p:sp>
      <p:sp>
        <p:nvSpPr>
          <p:cNvPr id="150" name="Google Shape;150;p24"/>
          <p:cNvSpPr txBox="1"/>
          <p:nvPr>
            <p:ph idx="1" type="body"/>
          </p:nvPr>
        </p:nvSpPr>
        <p:spPr>
          <a:xfrm>
            <a:off x="241225" y="1276150"/>
            <a:ext cx="6716700" cy="3354000"/>
          </a:xfrm>
          <a:prstGeom prst="rect">
            <a:avLst/>
          </a:prstGeom>
        </p:spPr>
        <p:txBody>
          <a:bodyPr anchorCtr="0" anchor="t" bIns="91425" lIns="91425" spcFirstLastPara="1" rIns="91425" wrap="square" tIns="91425">
            <a:noAutofit/>
          </a:bodyPr>
          <a:lstStyle/>
          <a:p>
            <a:pPr indent="-342900" lvl="0" marL="457200" rtl="0" algn="l">
              <a:lnSpc>
                <a:spcPct val="90000"/>
              </a:lnSpc>
              <a:spcBef>
                <a:spcPts val="0"/>
              </a:spcBef>
              <a:spcAft>
                <a:spcPts val="0"/>
              </a:spcAft>
              <a:buSzPts val="1800"/>
              <a:buChar char="●"/>
            </a:pPr>
            <a:r>
              <a:rPr lang="en"/>
              <a:t>Maxim of quantity - </a:t>
            </a:r>
            <a:r>
              <a:rPr lang="en" sz="1800"/>
              <a:t>Say what is needed but no more</a:t>
            </a:r>
            <a:endParaRPr sz="1800"/>
          </a:p>
          <a:p>
            <a:pPr indent="-342900" lvl="0" marL="457200" rtl="0" algn="l">
              <a:lnSpc>
                <a:spcPct val="90000"/>
              </a:lnSpc>
              <a:spcBef>
                <a:spcPts val="0"/>
              </a:spcBef>
              <a:spcAft>
                <a:spcPts val="0"/>
              </a:spcAft>
              <a:buSzPts val="1800"/>
              <a:buChar char="●"/>
            </a:pPr>
            <a:r>
              <a:rPr lang="en"/>
              <a:t>Maxim of quality - Say the truth</a:t>
            </a:r>
            <a:endParaRPr/>
          </a:p>
          <a:p>
            <a:pPr indent="-342900" lvl="1" marL="914400" rtl="0" algn="l">
              <a:lnSpc>
                <a:spcPct val="90000"/>
              </a:lnSpc>
              <a:spcBef>
                <a:spcPts val="0"/>
              </a:spcBef>
              <a:spcAft>
                <a:spcPts val="0"/>
              </a:spcAft>
              <a:buSzPts val="1800"/>
              <a:buChar char="○"/>
            </a:pPr>
            <a:r>
              <a:rPr lang="en" sz="1800"/>
              <a:t>Do not say what you believe is false</a:t>
            </a:r>
            <a:endParaRPr sz="1800"/>
          </a:p>
          <a:p>
            <a:pPr indent="-342900" lvl="1" marL="914400" rtl="0" algn="l">
              <a:lnSpc>
                <a:spcPct val="90000"/>
              </a:lnSpc>
              <a:spcBef>
                <a:spcPts val="0"/>
              </a:spcBef>
              <a:spcAft>
                <a:spcPts val="0"/>
              </a:spcAft>
              <a:buSzPts val="1800"/>
              <a:buChar char="○"/>
            </a:pPr>
            <a:r>
              <a:rPr lang="en" sz="1800"/>
              <a:t>Do not say that for which you lack adequate evidence</a:t>
            </a:r>
            <a:endParaRPr sz="1800"/>
          </a:p>
          <a:p>
            <a:pPr indent="-342900" lvl="0" marL="457200" rtl="0" algn="l">
              <a:lnSpc>
                <a:spcPct val="90000"/>
              </a:lnSpc>
              <a:spcBef>
                <a:spcPts val="0"/>
              </a:spcBef>
              <a:spcAft>
                <a:spcPts val="0"/>
              </a:spcAft>
              <a:buSzPts val="1800"/>
              <a:buChar char="●"/>
            </a:pPr>
            <a:r>
              <a:rPr lang="en"/>
              <a:t>Maxim of relevance - </a:t>
            </a:r>
            <a:r>
              <a:rPr lang="en" sz="1800"/>
              <a:t>Be relevant. </a:t>
            </a:r>
            <a:endParaRPr sz="1800"/>
          </a:p>
          <a:p>
            <a:pPr indent="-342900" lvl="1" marL="914400" rtl="0" algn="l">
              <a:lnSpc>
                <a:spcPct val="90000"/>
              </a:lnSpc>
              <a:spcBef>
                <a:spcPts val="0"/>
              </a:spcBef>
              <a:spcAft>
                <a:spcPts val="0"/>
              </a:spcAft>
              <a:buSzPts val="1800"/>
              <a:buChar char="○"/>
            </a:pPr>
            <a:r>
              <a:rPr lang="en" sz="1800"/>
              <a:t>Omit any irrelevant information</a:t>
            </a:r>
            <a:endParaRPr sz="1800"/>
          </a:p>
          <a:p>
            <a:pPr indent="-342900" lvl="0" marL="457200" rtl="0" algn="l">
              <a:lnSpc>
                <a:spcPct val="90000"/>
              </a:lnSpc>
              <a:spcBef>
                <a:spcPts val="0"/>
              </a:spcBef>
              <a:spcAft>
                <a:spcPts val="0"/>
              </a:spcAft>
              <a:buSzPts val="1800"/>
              <a:buChar char="●"/>
            </a:pPr>
            <a:r>
              <a:rPr lang="en"/>
              <a:t>Maxim of manner - Be clear</a:t>
            </a:r>
            <a:endParaRPr/>
          </a:p>
          <a:p>
            <a:pPr indent="-342900" lvl="1" marL="914400" rtl="0" algn="l">
              <a:lnSpc>
                <a:spcPct val="90000"/>
              </a:lnSpc>
              <a:spcBef>
                <a:spcPts val="0"/>
              </a:spcBef>
              <a:spcAft>
                <a:spcPts val="0"/>
              </a:spcAft>
              <a:buSzPts val="1800"/>
              <a:buChar char="○"/>
            </a:pPr>
            <a:r>
              <a:rPr lang="en" sz="1800"/>
              <a:t>Avoid obscurity</a:t>
            </a:r>
            <a:endParaRPr sz="1800"/>
          </a:p>
          <a:p>
            <a:pPr indent="-342900" lvl="1" marL="914400" rtl="0" algn="l">
              <a:lnSpc>
                <a:spcPct val="90000"/>
              </a:lnSpc>
              <a:spcBef>
                <a:spcPts val="0"/>
              </a:spcBef>
              <a:spcAft>
                <a:spcPts val="0"/>
              </a:spcAft>
              <a:buSzPts val="1800"/>
              <a:buChar char="○"/>
            </a:pPr>
            <a:r>
              <a:rPr lang="en" sz="1800"/>
              <a:t>Avoid ambiguity</a:t>
            </a:r>
            <a:endParaRPr sz="1800"/>
          </a:p>
          <a:p>
            <a:pPr indent="-342900" lvl="1" marL="914400" rtl="0" algn="l">
              <a:lnSpc>
                <a:spcPct val="90000"/>
              </a:lnSpc>
              <a:spcBef>
                <a:spcPts val="0"/>
              </a:spcBef>
              <a:spcAft>
                <a:spcPts val="0"/>
              </a:spcAft>
              <a:buSzPts val="1800"/>
              <a:buChar char="○"/>
            </a:pPr>
            <a:r>
              <a:rPr lang="en" sz="1800"/>
              <a:t>Be orderly</a:t>
            </a:r>
            <a:endParaRPr sz="1800"/>
          </a:p>
          <a:p>
            <a:pPr indent="0" lvl="0" marL="0" rtl="0" algn="l">
              <a:lnSpc>
                <a:spcPct val="90000"/>
              </a:lnSpc>
              <a:spcBef>
                <a:spcPts val="1000"/>
              </a:spcBef>
              <a:spcAft>
                <a:spcPts val="1000"/>
              </a:spcAft>
              <a:buNone/>
            </a:pPr>
            <a:r>
              <a:rPr lang="en"/>
              <a:t>Principles of information exchange - depends on context</a:t>
            </a:r>
            <a:endParaRPr sz="1800"/>
          </a:p>
        </p:txBody>
      </p:sp>
      <p:sp>
        <p:nvSpPr>
          <p:cNvPr id="151" name="Google Shape;15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Discourse Analysis</a:t>
            </a:r>
            <a:endParaRPr/>
          </a:p>
        </p:txBody>
      </p:sp>
      <p:sp>
        <p:nvSpPr>
          <p:cNvPr id="157" name="Google Shape;157;p25"/>
          <p:cNvSpPr txBox="1"/>
          <p:nvPr>
            <p:ph idx="1" type="body"/>
          </p:nvPr>
        </p:nvSpPr>
        <p:spPr>
          <a:xfrm>
            <a:off x="241225" y="1276150"/>
            <a:ext cx="8520600" cy="3354000"/>
          </a:xfrm>
          <a:prstGeom prst="rect">
            <a:avLst/>
          </a:prstGeom>
        </p:spPr>
        <p:txBody>
          <a:bodyPr anchorCtr="0" anchor="t" bIns="91425" lIns="91425" spcFirstLastPara="1" rIns="91425" wrap="square" tIns="91425">
            <a:normAutofit fontScale="85000"/>
          </a:bodyPr>
          <a:lstStyle/>
          <a:p>
            <a:pPr indent="0" lvl="0" marL="0" rtl="0" algn="just">
              <a:spcBef>
                <a:spcPts val="0"/>
              </a:spcBef>
              <a:spcAft>
                <a:spcPts val="0"/>
              </a:spcAft>
              <a:buClr>
                <a:schemeClr val="dk1"/>
              </a:buClr>
              <a:buSzPct val="50000"/>
              <a:buFont typeface="Arial"/>
              <a:buNone/>
            </a:pPr>
            <a:r>
              <a:rPr lang="en" sz="2200">
                <a:latin typeface="Times New Roman"/>
                <a:ea typeface="Times New Roman"/>
                <a:cs typeface="Times New Roman"/>
                <a:sym typeface="Times New Roman"/>
              </a:rPr>
              <a:t>“It is a truth universally acknowledged, that a single man in possession of a good fortune must be in want of a wife. However little known the feelings or views of such a man may be on his first entering a neighbourhood, this truth is so well fixed in the minds of the surrounding families, that he is considered as the rightful property of some one or other of their daughters.” Jane Austen ‘Pride and Prejudice’</a:t>
            </a:r>
            <a:endParaRPr sz="2200">
              <a:latin typeface="Times New Roman"/>
              <a:ea typeface="Times New Roman"/>
              <a:cs typeface="Times New Roman"/>
              <a:sym typeface="Times New Roman"/>
            </a:endParaRPr>
          </a:p>
          <a:p>
            <a:pPr indent="0" lvl="0" marL="0" rtl="0" algn="just">
              <a:spcBef>
                <a:spcPts val="300"/>
              </a:spcBef>
              <a:spcAft>
                <a:spcPts val="0"/>
              </a:spcAft>
              <a:buClr>
                <a:schemeClr val="dk1"/>
              </a:buClr>
              <a:buSzPct val="50000"/>
              <a:buFont typeface="Arial"/>
              <a:buNone/>
            </a:pPr>
            <a:r>
              <a:t/>
            </a:r>
            <a:endParaRPr sz="2200">
              <a:latin typeface="Times New Roman"/>
              <a:ea typeface="Times New Roman"/>
              <a:cs typeface="Times New Roman"/>
              <a:sym typeface="Times New Roman"/>
            </a:endParaRPr>
          </a:p>
          <a:p>
            <a:pPr indent="0" lvl="0" marL="0" rtl="0" algn="just">
              <a:spcBef>
                <a:spcPts val="300"/>
              </a:spcBef>
              <a:spcAft>
                <a:spcPts val="0"/>
              </a:spcAft>
              <a:buClr>
                <a:schemeClr val="dk1"/>
              </a:buClr>
              <a:buSzPct val="50000"/>
              <a:buFont typeface="Arial"/>
              <a:buNone/>
            </a:pPr>
            <a:r>
              <a:rPr lang="en" sz="2200">
                <a:latin typeface="Times New Roman"/>
                <a:ea typeface="Times New Roman"/>
                <a:cs typeface="Times New Roman"/>
                <a:sym typeface="Times New Roman"/>
              </a:rPr>
              <a:t>What is going on? Who is referring to what? How does the second sentence explain or elaborate on the first? What are the properties of this way of communicating?</a:t>
            </a:r>
            <a:endParaRPr sz="2200">
              <a:latin typeface="Times New Roman"/>
              <a:ea typeface="Times New Roman"/>
              <a:cs typeface="Times New Roman"/>
              <a:sym typeface="Times New Roman"/>
            </a:endParaRPr>
          </a:p>
          <a:p>
            <a:pPr indent="0" lvl="0" marL="0" rtl="0" algn="l">
              <a:lnSpc>
                <a:spcPct val="100000"/>
              </a:lnSpc>
              <a:spcBef>
                <a:spcPts val="300"/>
              </a:spcBef>
              <a:spcAft>
                <a:spcPts val="1000"/>
              </a:spcAft>
              <a:buNone/>
            </a:pPr>
            <a:r>
              <a:t/>
            </a:r>
            <a:endParaRPr sz="2900"/>
          </a:p>
        </p:txBody>
      </p:sp>
      <p:sp>
        <p:nvSpPr>
          <p:cNvPr id="158" name="Google Shape;15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Lessons from Linguistics</a:t>
            </a:r>
            <a:endParaRPr/>
          </a:p>
        </p:txBody>
      </p:sp>
      <p:sp>
        <p:nvSpPr>
          <p:cNvPr id="164" name="Google Shape;164;p26"/>
          <p:cNvSpPr txBox="1"/>
          <p:nvPr>
            <p:ph idx="1" type="body"/>
          </p:nvPr>
        </p:nvSpPr>
        <p:spPr>
          <a:xfrm>
            <a:off x="241225" y="1276150"/>
            <a:ext cx="8520600" cy="3867300"/>
          </a:xfrm>
          <a:prstGeom prst="rect">
            <a:avLst/>
          </a:prstGeom>
        </p:spPr>
        <p:txBody>
          <a:bodyPr anchorCtr="0" anchor="t" bIns="91425" lIns="91425" spcFirstLastPara="1" rIns="91425" wrap="square" tIns="91425">
            <a:normAutofit fontScale="85000" lnSpcReduction="10000"/>
          </a:bodyPr>
          <a:lstStyle/>
          <a:p>
            <a:pPr indent="-325755" lvl="0" marL="457200" rtl="0" algn="l">
              <a:lnSpc>
                <a:spcPct val="115000"/>
              </a:lnSpc>
              <a:spcBef>
                <a:spcPts val="0"/>
              </a:spcBef>
              <a:spcAft>
                <a:spcPts val="0"/>
              </a:spcAft>
              <a:buSzPct val="100000"/>
              <a:buChar char="●"/>
            </a:pPr>
            <a:r>
              <a:rPr lang="en"/>
              <a:t>Form is arbitrary, it doesn’t have to be this way</a:t>
            </a:r>
            <a:endParaRPr/>
          </a:p>
          <a:p>
            <a:pPr indent="-325755" lvl="0" marL="457200" rtl="0" algn="l">
              <a:lnSpc>
                <a:spcPct val="115000"/>
              </a:lnSpc>
              <a:spcBef>
                <a:spcPts val="0"/>
              </a:spcBef>
              <a:spcAft>
                <a:spcPts val="0"/>
              </a:spcAft>
              <a:buSzPct val="100000"/>
              <a:buChar char="●"/>
            </a:pPr>
            <a:r>
              <a:rPr lang="en"/>
              <a:t>Every language is learnable by 3-5 yr olds - poverty of the stimulus</a:t>
            </a:r>
            <a:endParaRPr/>
          </a:p>
          <a:p>
            <a:pPr indent="-325755" lvl="0" marL="457200" rtl="0" algn="l">
              <a:lnSpc>
                <a:spcPct val="115000"/>
              </a:lnSpc>
              <a:spcBef>
                <a:spcPts val="0"/>
              </a:spcBef>
              <a:spcAft>
                <a:spcPts val="0"/>
              </a:spcAft>
              <a:buSzPct val="100000"/>
              <a:buChar char="●"/>
            </a:pPr>
            <a:r>
              <a:rPr lang="en"/>
              <a:t>Translation is hard, not word for word, ‘You just don’t say it that way’</a:t>
            </a:r>
            <a:endParaRPr/>
          </a:p>
          <a:p>
            <a:pPr indent="-325755" lvl="0" marL="457200" rtl="0" algn="l">
              <a:lnSpc>
                <a:spcPct val="115000"/>
              </a:lnSpc>
              <a:spcBef>
                <a:spcPts val="0"/>
              </a:spcBef>
              <a:spcAft>
                <a:spcPts val="0"/>
              </a:spcAft>
              <a:buSzPct val="100000"/>
              <a:buChar char="●"/>
            </a:pPr>
            <a:r>
              <a:rPr lang="en"/>
              <a:t>Translation is always possible - you can express the same idea in any language</a:t>
            </a:r>
            <a:endParaRPr/>
          </a:p>
          <a:p>
            <a:pPr indent="-325755" lvl="0" marL="457200" rtl="0" algn="l">
              <a:lnSpc>
                <a:spcPct val="115000"/>
              </a:lnSpc>
              <a:spcBef>
                <a:spcPts val="0"/>
              </a:spcBef>
              <a:spcAft>
                <a:spcPts val="0"/>
              </a:spcAft>
              <a:buSzPct val="100000"/>
              <a:buChar char="●"/>
            </a:pPr>
            <a:r>
              <a:rPr lang="en"/>
              <a:t>Words are not concepts</a:t>
            </a:r>
            <a:endParaRPr/>
          </a:p>
          <a:p>
            <a:pPr indent="-304165" lvl="1" marL="914400" rtl="0" algn="l">
              <a:lnSpc>
                <a:spcPct val="115000"/>
              </a:lnSpc>
              <a:spcBef>
                <a:spcPts val="0"/>
              </a:spcBef>
              <a:spcAft>
                <a:spcPts val="0"/>
              </a:spcAft>
              <a:buSzPct val="100000"/>
              <a:buChar char="○"/>
            </a:pPr>
            <a:r>
              <a:rPr lang="en"/>
              <a:t>but how we know about concepts is through words</a:t>
            </a:r>
            <a:endParaRPr/>
          </a:p>
          <a:p>
            <a:pPr indent="-325755" lvl="0" marL="457200" rtl="0" algn="l">
              <a:lnSpc>
                <a:spcPct val="115000"/>
              </a:lnSpc>
              <a:spcBef>
                <a:spcPts val="0"/>
              </a:spcBef>
              <a:spcAft>
                <a:spcPts val="0"/>
              </a:spcAft>
              <a:buSzPct val="100000"/>
              <a:buChar char="●"/>
            </a:pPr>
            <a:r>
              <a:rPr lang="en"/>
              <a:t>Language is not writing</a:t>
            </a:r>
            <a:endParaRPr/>
          </a:p>
          <a:p>
            <a:pPr indent="-304165" lvl="1" marL="914400" rtl="0" algn="l">
              <a:lnSpc>
                <a:spcPct val="115000"/>
              </a:lnSpc>
              <a:spcBef>
                <a:spcPts val="0"/>
              </a:spcBef>
              <a:spcAft>
                <a:spcPts val="0"/>
              </a:spcAft>
              <a:buSzPct val="100000"/>
              <a:buChar char="○"/>
            </a:pPr>
            <a:r>
              <a:rPr lang="en"/>
              <a:t>but mostly what we have is (disembodied) text</a:t>
            </a:r>
            <a:endParaRPr/>
          </a:p>
          <a:p>
            <a:pPr indent="-325755" lvl="0" marL="457200" rtl="0" algn="l">
              <a:lnSpc>
                <a:spcPct val="115000"/>
              </a:lnSpc>
              <a:spcBef>
                <a:spcPts val="0"/>
              </a:spcBef>
              <a:spcAft>
                <a:spcPts val="0"/>
              </a:spcAft>
              <a:buSzPct val="100000"/>
              <a:buChar char="●"/>
            </a:pPr>
            <a:r>
              <a:rPr lang="en"/>
              <a:t>Most words have more than one meaning</a:t>
            </a:r>
            <a:endParaRPr/>
          </a:p>
          <a:p>
            <a:pPr indent="-325755" lvl="0" marL="457200" rtl="0" algn="l">
              <a:lnSpc>
                <a:spcPct val="115000"/>
              </a:lnSpc>
              <a:spcBef>
                <a:spcPts val="0"/>
              </a:spcBef>
              <a:spcAft>
                <a:spcPts val="0"/>
              </a:spcAft>
              <a:buSzPct val="100000"/>
              <a:buChar char="●"/>
            </a:pPr>
            <a:r>
              <a:rPr lang="en"/>
              <a:t>Mostly compositional but allows idioms</a:t>
            </a:r>
            <a:endParaRPr/>
          </a:p>
          <a:p>
            <a:pPr indent="-325755" lvl="0" marL="457200" rtl="0" algn="l">
              <a:lnSpc>
                <a:spcPct val="115000"/>
              </a:lnSpc>
              <a:spcBef>
                <a:spcPts val="0"/>
              </a:spcBef>
              <a:spcAft>
                <a:spcPts val="0"/>
              </a:spcAft>
              <a:buSzPct val="100000"/>
              <a:buChar char="●"/>
            </a:pPr>
            <a:r>
              <a:rPr lang="en"/>
              <a:t>Most utterances are not literal, meanings drift, many words started off as metaphors</a:t>
            </a:r>
            <a:endParaRPr/>
          </a:p>
          <a:p>
            <a:pPr indent="-325755" lvl="0" marL="457200" rtl="0" algn="l">
              <a:lnSpc>
                <a:spcPct val="115000"/>
              </a:lnSpc>
              <a:spcBef>
                <a:spcPts val="0"/>
              </a:spcBef>
              <a:spcAft>
                <a:spcPts val="0"/>
              </a:spcAft>
              <a:buSzPct val="100000"/>
              <a:buChar char="●"/>
            </a:pPr>
            <a:r>
              <a:rPr lang="en"/>
              <a:t>Use vs mention - quotes hide meaning, but meaning leaks through</a:t>
            </a:r>
            <a:endParaRPr/>
          </a:p>
          <a:p>
            <a:pPr indent="-325755" lvl="0" marL="457200" rtl="0" algn="l">
              <a:lnSpc>
                <a:spcPct val="115000"/>
              </a:lnSpc>
              <a:spcBef>
                <a:spcPts val="0"/>
              </a:spcBef>
              <a:spcAft>
                <a:spcPts val="0"/>
              </a:spcAft>
              <a:buSzPct val="100000"/>
              <a:buChar char="●"/>
            </a:pPr>
            <a:r>
              <a:rPr lang="en"/>
              <a:t>Human language is both biological and </a:t>
            </a:r>
            <a:r>
              <a:rPr lang="en"/>
              <a:t>cultural</a:t>
            </a:r>
            <a:r>
              <a:rPr lang="en"/>
              <a:t> - necessary features for our speech in mouth/throat/lungs, ears/brain, (but sign language!), and other animals have lots of linguistic potential, but we (humans) learn vocab and syntax and sounds from others</a:t>
            </a:r>
            <a:endParaRPr/>
          </a:p>
        </p:txBody>
      </p:sp>
      <p:sp>
        <p:nvSpPr>
          <p:cNvPr id="165" name="Google Shape;16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a:t>
            </a:r>
            <a:endParaRPr/>
          </a:p>
        </p:txBody>
      </p:sp>
      <p:sp>
        <p:nvSpPr>
          <p:cNvPr id="62" name="Google Shape;62;p14"/>
          <p:cNvSpPr txBox="1"/>
          <p:nvPr>
            <p:ph idx="1" type="body"/>
          </p:nvPr>
        </p:nvSpPr>
        <p:spPr>
          <a:xfrm>
            <a:off x="241225" y="1276150"/>
            <a:ext cx="8520600" cy="3354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2200"/>
              <a:t>Complex sound waves converted to meaning </a:t>
            </a:r>
            <a:endParaRPr sz="2200"/>
          </a:p>
          <a:p>
            <a:pPr indent="0" lvl="0" marL="0" rtl="0" algn="l">
              <a:lnSpc>
                <a:spcPct val="80000"/>
              </a:lnSpc>
              <a:spcBef>
                <a:spcPts val="1000"/>
              </a:spcBef>
              <a:spcAft>
                <a:spcPts val="0"/>
              </a:spcAft>
              <a:buNone/>
            </a:pPr>
            <a:r>
              <a:t/>
            </a:r>
            <a:endParaRPr sz="2200"/>
          </a:p>
          <a:p>
            <a:pPr indent="-368300" lvl="0" marL="457200" rtl="0" algn="l">
              <a:lnSpc>
                <a:spcPct val="80000"/>
              </a:lnSpc>
              <a:spcBef>
                <a:spcPts val="1000"/>
              </a:spcBef>
              <a:spcAft>
                <a:spcPts val="0"/>
              </a:spcAft>
              <a:buSzPts val="2200"/>
              <a:buChar char="●"/>
            </a:pPr>
            <a:r>
              <a:rPr lang="en" sz="2200"/>
              <a:t>Form</a:t>
            </a:r>
            <a:endParaRPr sz="2200"/>
          </a:p>
          <a:p>
            <a:pPr indent="-368300" lvl="1" marL="914400" rtl="0" algn="l">
              <a:lnSpc>
                <a:spcPct val="80000"/>
              </a:lnSpc>
              <a:spcBef>
                <a:spcPts val="0"/>
              </a:spcBef>
              <a:spcAft>
                <a:spcPts val="0"/>
              </a:spcAft>
              <a:buSzPts val="2200"/>
              <a:buChar char="○"/>
            </a:pPr>
            <a:r>
              <a:rPr lang="en" sz="2200"/>
              <a:t>Phonology - language specific perception and production</a:t>
            </a:r>
            <a:endParaRPr sz="2200"/>
          </a:p>
          <a:p>
            <a:pPr indent="-368300" lvl="1" marL="914400" rtl="0" algn="l">
              <a:lnSpc>
                <a:spcPct val="80000"/>
              </a:lnSpc>
              <a:spcBef>
                <a:spcPts val="0"/>
              </a:spcBef>
              <a:spcAft>
                <a:spcPts val="0"/>
              </a:spcAft>
              <a:buSzPts val="2200"/>
              <a:buChar char="○"/>
            </a:pPr>
            <a:r>
              <a:rPr lang="en" sz="2200"/>
              <a:t>Morphology/Syntax - how to put words together</a:t>
            </a:r>
            <a:endParaRPr sz="2200"/>
          </a:p>
          <a:p>
            <a:pPr indent="0" lvl="0" marL="914400" rtl="0" algn="l">
              <a:lnSpc>
                <a:spcPct val="80000"/>
              </a:lnSpc>
              <a:spcBef>
                <a:spcPts val="1000"/>
              </a:spcBef>
              <a:spcAft>
                <a:spcPts val="0"/>
              </a:spcAft>
              <a:buNone/>
            </a:pPr>
            <a:r>
              <a:t/>
            </a:r>
            <a:endParaRPr sz="2200"/>
          </a:p>
          <a:p>
            <a:pPr indent="-368300" lvl="0" marL="457200" rtl="0" algn="l">
              <a:lnSpc>
                <a:spcPct val="80000"/>
              </a:lnSpc>
              <a:spcBef>
                <a:spcPts val="1000"/>
              </a:spcBef>
              <a:spcAft>
                <a:spcPts val="0"/>
              </a:spcAft>
              <a:buSzPts val="2200"/>
              <a:buChar char="●"/>
            </a:pPr>
            <a:r>
              <a:rPr lang="en" sz="2200"/>
              <a:t>Meaning</a:t>
            </a:r>
            <a:endParaRPr sz="2200"/>
          </a:p>
          <a:p>
            <a:pPr indent="-368300" lvl="1" marL="914400" rtl="0" algn="l">
              <a:lnSpc>
                <a:spcPct val="80000"/>
              </a:lnSpc>
              <a:spcBef>
                <a:spcPts val="0"/>
              </a:spcBef>
              <a:spcAft>
                <a:spcPts val="0"/>
              </a:spcAft>
              <a:buSzPts val="2200"/>
              <a:buChar char="○"/>
            </a:pPr>
            <a:r>
              <a:rPr lang="en" sz="2200"/>
              <a:t>Lexicon - word meaning, associations</a:t>
            </a:r>
            <a:endParaRPr sz="2200"/>
          </a:p>
          <a:p>
            <a:pPr indent="-368300" lvl="1" marL="914400" rtl="0" algn="l">
              <a:lnSpc>
                <a:spcPct val="80000"/>
              </a:lnSpc>
              <a:spcBef>
                <a:spcPts val="0"/>
              </a:spcBef>
              <a:spcAft>
                <a:spcPts val="0"/>
              </a:spcAft>
              <a:buSzPts val="2200"/>
              <a:buChar char="○"/>
            </a:pPr>
            <a:r>
              <a:rPr lang="en" sz="2200"/>
              <a:t>Semantics - the sentence, logic, relations</a:t>
            </a:r>
            <a:endParaRPr sz="2200"/>
          </a:p>
          <a:p>
            <a:pPr indent="-368300" lvl="1" marL="914400" rtl="0" algn="l">
              <a:lnSpc>
                <a:spcPct val="80000"/>
              </a:lnSpc>
              <a:spcBef>
                <a:spcPts val="0"/>
              </a:spcBef>
              <a:spcAft>
                <a:spcPts val="0"/>
              </a:spcAft>
              <a:buSzPts val="2200"/>
              <a:buChar char="○"/>
            </a:pPr>
            <a:r>
              <a:rPr lang="en" sz="2200"/>
              <a:t>Pragmatics - what you really mean in context</a:t>
            </a:r>
            <a:endParaRPr sz="2200"/>
          </a:p>
          <a:p>
            <a:pPr indent="-368300" lvl="1" marL="914400" rtl="0" algn="l">
              <a:lnSpc>
                <a:spcPct val="80000"/>
              </a:lnSpc>
              <a:spcBef>
                <a:spcPts val="0"/>
              </a:spcBef>
              <a:spcAft>
                <a:spcPts val="0"/>
              </a:spcAft>
              <a:buSzPts val="2200"/>
              <a:buChar char="○"/>
            </a:pPr>
            <a:r>
              <a:rPr lang="en" sz="2200"/>
              <a:t>Discourse Analysis - mental model, pronoun resolution</a:t>
            </a:r>
            <a:endParaRPr sz="2200"/>
          </a:p>
          <a:p>
            <a:pPr indent="0" lvl="0" marL="457200" rtl="0" algn="l">
              <a:lnSpc>
                <a:spcPct val="80000"/>
              </a:lnSpc>
              <a:spcBef>
                <a:spcPts val="1000"/>
              </a:spcBef>
              <a:spcAft>
                <a:spcPts val="1000"/>
              </a:spcAft>
              <a:buNone/>
            </a:pPr>
            <a:r>
              <a:t/>
            </a:r>
            <a:endParaRPr sz="2200"/>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t>
            </a:r>
            <a:r>
              <a:rPr lang="en"/>
              <a:t>rain areas that correspond to linguistic stimuli</a:t>
            </a:r>
            <a:endParaRPr/>
          </a:p>
        </p:txBody>
      </p:sp>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0" name="Google Shape;70;p15"/>
          <p:cNvPicPr preferRelativeResize="0"/>
          <p:nvPr/>
        </p:nvPicPr>
        <p:blipFill>
          <a:blip r:embed="rId3">
            <a:alphaModFix/>
          </a:blip>
          <a:stretch>
            <a:fillRect/>
          </a:stretch>
        </p:blipFill>
        <p:spPr>
          <a:xfrm>
            <a:off x="152400" y="1170125"/>
            <a:ext cx="8167660" cy="3677042"/>
          </a:xfrm>
          <a:prstGeom prst="rect">
            <a:avLst/>
          </a:prstGeom>
          <a:noFill/>
          <a:ln>
            <a:noFill/>
          </a:ln>
        </p:spPr>
      </p:pic>
      <p:sp>
        <p:nvSpPr>
          <p:cNvPr id="71" name="Google Shape;71;p15"/>
          <p:cNvSpPr txBox="1"/>
          <p:nvPr/>
        </p:nvSpPr>
        <p:spPr>
          <a:xfrm>
            <a:off x="4764725" y="4663225"/>
            <a:ext cx="575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4"/>
              </a:rPr>
              <a:t>https://www.nature.com/articles/s41583-024-00802-4.epdf</a:t>
            </a:r>
            <a:r>
              <a:rPr lang="en" sz="1200">
                <a:solidFill>
                  <a:schemeClr val="dk2"/>
                </a:solidFill>
              </a:rPr>
              <a:t> </a:t>
            </a:r>
            <a:endParaRPr sz="12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228775"/>
            <a:ext cx="287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Phonology</a:t>
            </a:r>
            <a:endParaRPr/>
          </a:p>
        </p:txBody>
      </p:sp>
      <p:pic>
        <p:nvPicPr>
          <p:cNvPr id="77" name="Google Shape;77;p16"/>
          <p:cNvPicPr preferRelativeResize="0"/>
          <p:nvPr/>
        </p:nvPicPr>
        <p:blipFill>
          <a:blip r:embed="rId3">
            <a:alphaModFix/>
          </a:blip>
          <a:stretch>
            <a:fillRect/>
          </a:stretch>
        </p:blipFill>
        <p:spPr>
          <a:xfrm>
            <a:off x="4751875" y="1222150"/>
            <a:ext cx="4214444" cy="3598250"/>
          </a:xfrm>
          <a:prstGeom prst="rect">
            <a:avLst/>
          </a:prstGeom>
          <a:noFill/>
          <a:ln>
            <a:noFill/>
          </a:ln>
        </p:spPr>
      </p:pic>
      <p:sp>
        <p:nvSpPr>
          <p:cNvPr id="78" name="Google Shape;78;p16"/>
          <p:cNvSpPr txBox="1"/>
          <p:nvPr/>
        </p:nvSpPr>
        <p:spPr>
          <a:xfrm>
            <a:off x="5153213" y="4820400"/>
            <a:ext cx="330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https://home.cc.umanitoba.ca/~krussll/138/sec5/vowels1.htm</a:t>
            </a:r>
            <a:endParaRPr sz="900"/>
          </a:p>
          <a:p>
            <a:pPr indent="0" lvl="0" marL="0" rtl="0" algn="l">
              <a:spcBef>
                <a:spcPts val="0"/>
              </a:spcBef>
              <a:spcAft>
                <a:spcPts val="0"/>
              </a:spcAft>
              <a:buNone/>
            </a:pPr>
            <a:r>
              <a:t/>
            </a:r>
            <a:endParaRPr sz="900"/>
          </a:p>
        </p:txBody>
      </p:sp>
      <p:pic>
        <p:nvPicPr>
          <p:cNvPr id="79" name="Google Shape;79;p16"/>
          <p:cNvPicPr preferRelativeResize="0"/>
          <p:nvPr/>
        </p:nvPicPr>
        <p:blipFill>
          <a:blip r:embed="rId5">
            <a:alphaModFix/>
          </a:blip>
          <a:stretch>
            <a:fillRect/>
          </a:stretch>
        </p:blipFill>
        <p:spPr>
          <a:xfrm>
            <a:off x="70125" y="865375"/>
            <a:ext cx="4681751" cy="3784526"/>
          </a:xfrm>
          <a:prstGeom prst="rect">
            <a:avLst/>
          </a:prstGeom>
          <a:noFill/>
          <a:ln>
            <a:noFill/>
          </a:ln>
        </p:spPr>
      </p:pic>
      <p:sp>
        <p:nvSpPr>
          <p:cNvPr id="80" name="Google Shape;80;p16"/>
          <p:cNvSpPr txBox="1"/>
          <p:nvPr/>
        </p:nvSpPr>
        <p:spPr>
          <a:xfrm>
            <a:off x="4949750" y="801475"/>
            <a:ext cx="420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IPA - International Phonetic Alphabet</a:t>
            </a:r>
            <a:endParaRPr>
              <a:solidFill>
                <a:schemeClr val="dk2"/>
              </a:solidFill>
            </a:endParaRPr>
          </a:p>
        </p:txBody>
      </p:sp>
      <p:sp>
        <p:nvSpPr>
          <p:cNvPr id="81" name="Google Shape;81;p16"/>
          <p:cNvSpPr txBox="1"/>
          <p:nvPr/>
        </p:nvSpPr>
        <p:spPr>
          <a:xfrm>
            <a:off x="311700" y="4649900"/>
            <a:ext cx="5073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Formant bands for vowels</a:t>
            </a:r>
            <a:endParaRPr sz="1500">
              <a:solidFill>
                <a:schemeClr val="dk2"/>
              </a:solidFill>
            </a:endParaRPr>
          </a:p>
        </p:txBody>
      </p:sp>
      <p:cxnSp>
        <p:nvCxnSpPr>
          <p:cNvPr id="82" name="Google Shape;82;p16"/>
          <p:cNvCxnSpPr/>
          <p:nvPr/>
        </p:nvCxnSpPr>
        <p:spPr>
          <a:xfrm flipH="1" rot="10800000">
            <a:off x="2924050" y="3470150"/>
            <a:ext cx="5583900" cy="669300"/>
          </a:xfrm>
          <a:prstGeom prst="straightConnector1">
            <a:avLst/>
          </a:prstGeom>
          <a:noFill/>
          <a:ln cap="flat" cmpd="sng" w="28575">
            <a:solidFill>
              <a:srgbClr val="EA9999"/>
            </a:solidFill>
            <a:prstDash val="solid"/>
            <a:round/>
            <a:headEnd len="med" w="med" type="none"/>
            <a:tailEnd len="med" w="med" type="triangle"/>
          </a:ln>
        </p:spPr>
      </p:cxnSp>
      <p:cxnSp>
        <p:nvCxnSpPr>
          <p:cNvPr id="83" name="Google Shape;83;p16"/>
          <p:cNvCxnSpPr/>
          <p:nvPr/>
        </p:nvCxnSpPr>
        <p:spPr>
          <a:xfrm flipH="1" rot="10800000">
            <a:off x="1400375" y="2333975"/>
            <a:ext cx="4623900" cy="1946400"/>
          </a:xfrm>
          <a:prstGeom prst="straightConnector1">
            <a:avLst/>
          </a:prstGeom>
          <a:noFill/>
          <a:ln cap="flat" cmpd="sng" w="28575">
            <a:solidFill>
              <a:srgbClr val="EA9999"/>
            </a:solidFill>
            <a:prstDash val="solid"/>
            <a:round/>
            <a:headEnd len="med" w="med" type="none"/>
            <a:tailEnd len="med" w="med" type="triangle"/>
          </a:ln>
        </p:spPr>
      </p:cxnSp>
      <p:cxnSp>
        <p:nvCxnSpPr>
          <p:cNvPr id="84" name="Google Shape;84;p16"/>
          <p:cNvCxnSpPr/>
          <p:nvPr/>
        </p:nvCxnSpPr>
        <p:spPr>
          <a:xfrm flipH="1" rot="10800000">
            <a:off x="1197800" y="3787200"/>
            <a:ext cx="8700" cy="396300"/>
          </a:xfrm>
          <a:prstGeom prst="straightConnector1">
            <a:avLst/>
          </a:prstGeom>
          <a:noFill/>
          <a:ln cap="flat" cmpd="sng" w="28575">
            <a:solidFill>
              <a:srgbClr val="EA9999"/>
            </a:solidFill>
            <a:prstDash val="solid"/>
            <a:round/>
            <a:headEnd len="med" w="med" type="none"/>
            <a:tailEnd len="med" w="med" type="triangle"/>
          </a:ln>
        </p:spPr>
      </p:cxnSp>
      <p:cxnSp>
        <p:nvCxnSpPr>
          <p:cNvPr id="85" name="Google Shape;85;p16"/>
          <p:cNvCxnSpPr/>
          <p:nvPr/>
        </p:nvCxnSpPr>
        <p:spPr>
          <a:xfrm flipH="1" rot="10800000">
            <a:off x="2783125" y="3787075"/>
            <a:ext cx="26400" cy="264300"/>
          </a:xfrm>
          <a:prstGeom prst="straightConnector1">
            <a:avLst/>
          </a:prstGeom>
          <a:noFill/>
          <a:ln cap="flat" cmpd="sng" w="28575">
            <a:solidFill>
              <a:srgbClr val="EA9999"/>
            </a:solidFill>
            <a:prstDash val="solid"/>
            <a:round/>
            <a:headEnd len="med" w="med" type="none"/>
            <a:tailEnd len="med" w="med" type="triangle"/>
          </a:ln>
        </p:spPr>
      </p:cxnSp>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276475" y="66300"/>
            <a:ext cx="335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Syntax - Word Order</a:t>
            </a:r>
            <a:endParaRPr/>
          </a:p>
        </p:txBody>
      </p:sp>
      <p:pic>
        <p:nvPicPr>
          <p:cNvPr id="92" name="Google Shape;92;p17"/>
          <p:cNvPicPr preferRelativeResize="0"/>
          <p:nvPr/>
        </p:nvPicPr>
        <p:blipFill>
          <a:blip r:embed="rId3">
            <a:alphaModFix/>
          </a:blip>
          <a:stretch>
            <a:fillRect/>
          </a:stretch>
        </p:blipFill>
        <p:spPr>
          <a:xfrm>
            <a:off x="3664850" y="639000"/>
            <a:ext cx="5335574" cy="3441600"/>
          </a:xfrm>
          <a:prstGeom prst="rect">
            <a:avLst/>
          </a:prstGeom>
          <a:noFill/>
          <a:ln>
            <a:noFill/>
          </a:ln>
        </p:spPr>
      </p:pic>
      <p:sp>
        <p:nvSpPr>
          <p:cNvPr id="93" name="Google Shape;93;p17"/>
          <p:cNvSpPr txBox="1"/>
          <p:nvPr/>
        </p:nvSpPr>
        <p:spPr>
          <a:xfrm>
            <a:off x="731000" y="1037100"/>
            <a:ext cx="29694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Parse Tree Grammars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S -&gt; NP VP</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NP -&gt; (D) N (PP)</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PP -&gt; Prep NP</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D -&gt; the | this | that | a | an </a:t>
            </a:r>
            <a:endParaRPr>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N -&gt; crew | Mars | spaceship</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Prep -&gt; of | in | from</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VP -&gt; V NP</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V -&gt; repair | repairs | repaired</a:t>
            </a:r>
            <a:endParaRPr>
              <a:latin typeface="Open Sans"/>
              <a:ea typeface="Open Sans"/>
              <a:cs typeface="Open Sans"/>
              <a:sym typeface="Open Sans"/>
            </a:endParaRPr>
          </a:p>
        </p:txBody>
      </p:sp>
      <p:sp>
        <p:nvSpPr>
          <p:cNvPr id="94" name="Google Shape;94;p17"/>
          <p:cNvSpPr txBox="1"/>
          <p:nvPr/>
        </p:nvSpPr>
        <p:spPr>
          <a:xfrm>
            <a:off x="4007375" y="4820400"/>
            <a:ext cx="5969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https://ecampusontario.pressbooks.pub/essentialsoflinguistics2/chapter/from-constituency-to-tree-diagrams/</a:t>
            </a:r>
            <a:endParaRPr sz="900"/>
          </a:p>
        </p:txBody>
      </p:sp>
      <p:sp>
        <p:nvSpPr>
          <p:cNvPr id="95" name="Google Shape;9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9" st="9"/>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276475" y="66300"/>
            <a:ext cx="568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Morphology - Word Construction</a:t>
            </a:r>
            <a:endParaRPr/>
          </a:p>
        </p:txBody>
      </p:sp>
      <p:sp>
        <p:nvSpPr>
          <p:cNvPr id="101" name="Google Shape;101;p18"/>
          <p:cNvSpPr txBox="1"/>
          <p:nvPr/>
        </p:nvSpPr>
        <p:spPr>
          <a:xfrm>
            <a:off x="4007375" y="4820400"/>
            <a:ext cx="5969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3"/>
              </a:rPr>
              <a:t>https://ecampusontario.pressbooks.pub/essentialsoflinguistics2/chapter/from-constituency-to-tree-diagrams/</a:t>
            </a:r>
            <a:endParaRPr sz="900"/>
          </a:p>
        </p:txBody>
      </p:sp>
      <p:sp>
        <p:nvSpPr>
          <p:cNvPr id="102" name="Google Shape;102;p18"/>
          <p:cNvSpPr txBox="1"/>
          <p:nvPr/>
        </p:nvSpPr>
        <p:spPr>
          <a:xfrm>
            <a:off x="2254675" y="1763400"/>
            <a:ext cx="3432900" cy="1046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a:solidFill>
                  <a:schemeClr val="dk2"/>
                </a:solidFill>
                <a:latin typeface="Open Sans"/>
                <a:ea typeface="Open Sans"/>
                <a:cs typeface="Open Sans"/>
                <a:sym typeface="Open Sans"/>
              </a:rPr>
              <a:t>singular	plural</a:t>
            </a:r>
            <a:endParaRPr>
              <a:solidFill>
                <a:schemeClr val="dk2"/>
              </a:solidFill>
              <a:latin typeface="Open Sans"/>
              <a:ea typeface="Open Sans"/>
              <a:cs typeface="Open Sans"/>
              <a:sym typeface="Open Sans"/>
            </a:endParaRPr>
          </a:p>
          <a:p>
            <a:pPr indent="0" lvl="0" marL="0" rtl="0" algn="l">
              <a:spcBef>
                <a:spcPts val="0"/>
              </a:spcBef>
              <a:spcAft>
                <a:spcPts val="0"/>
              </a:spcAft>
              <a:buNone/>
            </a:pPr>
            <a:r>
              <a:rPr lang="en">
                <a:solidFill>
                  <a:schemeClr val="dk2"/>
                </a:solidFill>
                <a:latin typeface="Open Sans"/>
                <a:ea typeface="Open Sans"/>
                <a:cs typeface="Open Sans"/>
                <a:sym typeface="Open Sans"/>
              </a:rPr>
              <a:t>1st	tengo	tenemos</a:t>
            </a:r>
            <a:endParaRPr>
              <a:solidFill>
                <a:schemeClr val="dk2"/>
              </a:solidFill>
              <a:latin typeface="Open Sans"/>
              <a:ea typeface="Open Sans"/>
              <a:cs typeface="Open Sans"/>
              <a:sym typeface="Open Sans"/>
            </a:endParaRPr>
          </a:p>
          <a:p>
            <a:pPr indent="0" lvl="0" marL="0" rtl="0" algn="l">
              <a:spcBef>
                <a:spcPts val="0"/>
              </a:spcBef>
              <a:spcAft>
                <a:spcPts val="0"/>
              </a:spcAft>
              <a:buNone/>
            </a:pPr>
            <a:r>
              <a:rPr lang="en">
                <a:solidFill>
                  <a:schemeClr val="dk2"/>
                </a:solidFill>
                <a:latin typeface="Open Sans"/>
                <a:ea typeface="Open Sans"/>
                <a:cs typeface="Open Sans"/>
                <a:sym typeface="Open Sans"/>
              </a:rPr>
              <a:t>2nd	tienes	tienen</a:t>
            </a:r>
            <a:endParaRPr>
              <a:solidFill>
                <a:schemeClr val="dk2"/>
              </a:solidFill>
              <a:latin typeface="Open Sans"/>
              <a:ea typeface="Open Sans"/>
              <a:cs typeface="Open Sans"/>
              <a:sym typeface="Open Sans"/>
            </a:endParaRPr>
          </a:p>
          <a:p>
            <a:pPr indent="0" lvl="0" marL="0" rtl="0" algn="l">
              <a:spcBef>
                <a:spcPts val="0"/>
              </a:spcBef>
              <a:spcAft>
                <a:spcPts val="0"/>
              </a:spcAft>
              <a:buNone/>
            </a:pPr>
            <a:r>
              <a:rPr lang="en">
                <a:solidFill>
                  <a:schemeClr val="dk2"/>
                </a:solidFill>
                <a:latin typeface="Open Sans"/>
                <a:ea typeface="Open Sans"/>
                <a:cs typeface="Open Sans"/>
                <a:sym typeface="Open Sans"/>
              </a:rPr>
              <a:t>3rd	tiene		tienen</a:t>
            </a:r>
            <a:endParaRPr>
              <a:solidFill>
                <a:schemeClr val="dk2"/>
              </a:solidFill>
              <a:latin typeface="Open Sans"/>
              <a:ea typeface="Open Sans"/>
              <a:cs typeface="Open Sans"/>
              <a:sym typeface="Open Sans"/>
            </a:endParaRPr>
          </a:p>
        </p:txBody>
      </p:sp>
      <p:sp>
        <p:nvSpPr>
          <p:cNvPr id="103" name="Google Shape;103;p18"/>
          <p:cNvSpPr txBox="1"/>
          <p:nvPr/>
        </p:nvSpPr>
        <p:spPr>
          <a:xfrm>
            <a:off x="731000" y="1624475"/>
            <a:ext cx="50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Inflection - to have</a:t>
            </a:r>
            <a:endParaRPr>
              <a:solidFill>
                <a:schemeClr val="dk2"/>
              </a:solidFill>
            </a:endParaRPr>
          </a:p>
        </p:txBody>
      </p:sp>
      <p:sp>
        <p:nvSpPr>
          <p:cNvPr id="104" name="Google Shape;10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4572000" y="189600"/>
            <a:ext cx="3761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Language Types</a:t>
            </a:r>
            <a:endParaRPr/>
          </a:p>
        </p:txBody>
      </p:sp>
      <p:sp>
        <p:nvSpPr>
          <p:cNvPr id="110" name="Google Shape;110;p19"/>
          <p:cNvSpPr txBox="1"/>
          <p:nvPr/>
        </p:nvSpPr>
        <p:spPr>
          <a:xfrm>
            <a:off x="4764450" y="762300"/>
            <a:ext cx="37611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hlink"/>
                </a:solidFill>
                <a:latin typeface="Open Sans"/>
                <a:ea typeface="Open Sans"/>
                <a:cs typeface="Open Sans"/>
                <a:sym typeface="Open Sans"/>
                <a:hlinkClick r:id="rId3"/>
              </a:rPr>
              <a:t>Word Order</a:t>
            </a:r>
            <a:r>
              <a:rPr b="1" lang="en">
                <a:latin typeface="Open Sans"/>
                <a:ea typeface="Open Sans"/>
                <a:cs typeface="Open Sans"/>
                <a:sym typeface="Open Sans"/>
              </a:rPr>
              <a:t> </a:t>
            </a:r>
            <a:endParaRPr b="1">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SVO - English Chinese Russian French Swahili</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SOV - Hindi</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VSO - Irish</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Pronoun-drop</a:t>
            </a:r>
            <a:endParaRPr b="1">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Yes - Russian Latin Swahili</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No - English French Irish</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Verb formation</a:t>
            </a:r>
            <a:endParaRPr b="1">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Inflected - Latin Russian Hindi Irish French</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Agglutinative - Swahili</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Analytic - English Chinese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Articles</a:t>
            </a:r>
            <a:endParaRPr b="1">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Indef and Def - English French</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Indef - Hindi</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None - Latin Chinese Russian Swahili Irish</a:t>
            </a:r>
            <a:endParaRPr>
              <a:latin typeface="Open Sans"/>
              <a:ea typeface="Open Sans"/>
              <a:cs typeface="Open Sans"/>
              <a:sym typeface="Open Sans"/>
            </a:endParaRPr>
          </a:p>
        </p:txBody>
      </p:sp>
      <p:sp>
        <p:nvSpPr>
          <p:cNvPr id="111" name="Google Shape;111;p19"/>
          <p:cNvSpPr txBox="1"/>
          <p:nvPr/>
        </p:nvSpPr>
        <p:spPr>
          <a:xfrm>
            <a:off x="4888100" y="1185000"/>
            <a:ext cx="420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12" name="Google Shape;112;p19"/>
          <p:cNvSpPr txBox="1"/>
          <p:nvPr/>
        </p:nvSpPr>
        <p:spPr>
          <a:xfrm>
            <a:off x="378725" y="392150"/>
            <a:ext cx="37167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English	He saw a cat in the hat.</a:t>
            </a:r>
            <a:endParaRPr sz="1300">
              <a:solidFill>
                <a:schemeClr val="dk2"/>
              </a:solidFill>
            </a:endParaRPr>
          </a:p>
          <a:p>
            <a:pPr indent="0" lvl="0" marL="0" rtl="0" algn="l">
              <a:spcBef>
                <a:spcPts val="0"/>
              </a:spcBef>
              <a:spcAft>
                <a:spcPts val="0"/>
              </a:spcAft>
              <a:buNone/>
            </a:pPr>
            <a:r>
              <a:t/>
            </a:r>
            <a:endParaRPr sz="1300">
              <a:solidFill>
                <a:schemeClr val="dk2"/>
              </a:solidFill>
            </a:endParaRPr>
          </a:p>
          <a:p>
            <a:pPr indent="0" lvl="0" marL="0" rtl="0" algn="l">
              <a:spcBef>
                <a:spcPts val="0"/>
              </a:spcBef>
              <a:spcAft>
                <a:spcPts val="0"/>
              </a:spcAft>
              <a:buNone/>
            </a:pPr>
            <a:r>
              <a:rPr lang="en" sz="1300">
                <a:solidFill>
                  <a:schemeClr val="dk2"/>
                </a:solidFill>
              </a:rPr>
              <a:t>French	Il a vu un chat dans le chapeau.</a:t>
            </a:r>
            <a:endParaRPr sz="1300">
              <a:solidFill>
                <a:schemeClr val="dk2"/>
              </a:solidFill>
            </a:endParaRPr>
          </a:p>
          <a:p>
            <a:pPr indent="457200" lvl="0" marL="457200" rtl="0" algn="l">
              <a:spcBef>
                <a:spcPts val="0"/>
              </a:spcBef>
              <a:spcAft>
                <a:spcPts val="0"/>
              </a:spcAft>
              <a:buNone/>
            </a:pPr>
            <a:r>
              <a:rPr lang="en" sz="1300">
                <a:solidFill>
                  <a:schemeClr val="dk2"/>
                </a:solidFill>
              </a:rPr>
              <a:t>He has seen a cat in the hat.</a:t>
            </a:r>
            <a:endParaRPr sz="1300">
              <a:solidFill>
                <a:schemeClr val="dk2"/>
              </a:solidFill>
            </a:endParaRPr>
          </a:p>
          <a:p>
            <a:pPr indent="0" lvl="0" marL="0" rtl="0" algn="l">
              <a:spcBef>
                <a:spcPts val="0"/>
              </a:spcBef>
              <a:spcAft>
                <a:spcPts val="0"/>
              </a:spcAft>
              <a:buNone/>
            </a:pPr>
            <a:r>
              <a:t/>
            </a:r>
            <a:endParaRPr sz="1300">
              <a:solidFill>
                <a:schemeClr val="dk2"/>
              </a:solidFill>
            </a:endParaRPr>
          </a:p>
          <a:p>
            <a:pPr indent="0" lvl="0" marL="0" rtl="0" algn="l">
              <a:spcBef>
                <a:spcPts val="0"/>
              </a:spcBef>
              <a:spcAft>
                <a:spcPts val="0"/>
              </a:spcAft>
              <a:buNone/>
            </a:pPr>
            <a:r>
              <a:rPr lang="en" sz="1300">
                <a:solidFill>
                  <a:schemeClr val="dk2"/>
                </a:solidFill>
              </a:rPr>
              <a:t>Latin		Vidit felem in petasum.</a:t>
            </a:r>
            <a:endParaRPr sz="1300">
              <a:solidFill>
                <a:schemeClr val="dk2"/>
              </a:solidFill>
            </a:endParaRPr>
          </a:p>
          <a:p>
            <a:pPr indent="457200" lvl="0" marL="457200" rtl="0" algn="l">
              <a:spcBef>
                <a:spcPts val="0"/>
              </a:spcBef>
              <a:spcAft>
                <a:spcPts val="0"/>
              </a:spcAft>
              <a:buNone/>
            </a:pPr>
            <a:r>
              <a:rPr lang="en" sz="1300">
                <a:solidFill>
                  <a:schemeClr val="dk2"/>
                </a:solidFill>
              </a:rPr>
              <a:t>He-saw cat-obj in hat.</a:t>
            </a:r>
            <a:endParaRPr sz="1300">
              <a:solidFill>
                <a:schemeClr val="dk2"/>
              </a:solidFill>
            </a:endParaRPr>
          </a:p>
          <a:p>
            <a:pPr indent="0" lvl="0" marL="0" rtl="0" algn="l">
              <a:spcBef>
                <a:spcPts val="0"/>
              </a:spcBef>
              <a:spcAft>
                <a:spcPts val="0"/>
              </a:spcAft>
              <a:buNone/>
            </a:pPr>
            <a:r>
              <a:t/>
            </a:r>
            <a:endParaRPr sz="1300">
              <a:solidFill>
                <a:schemeClr val="dk2"/>
              </a:solidFill>
            </a:endParaRPr>
          </a:p>
          <a:p>
            <a:pPr indent="0" lvl="0" marL="0" rtl="0" algn="l">
              <a:spcBef>
                <a:spcPts val="0"/>
              </a:spcBef>
              <a:spcAft>
                <a:spcPts val="0"/>
              </a:spcAft>
              <a:buNone/>
            </a:pPr>
            <a:r>
              <a:rPr lang="en" sz="1300">
                <a:solidFill>
                  <a:schemeClr val="dk2"/>
                </a:solidFill>
              </a:rPr>
              <a:t>Irish		Chonaic sé cat sa hata.</a:t>
            </a:r>
            <a:endParaRPr sz="1300">
              <a:solidFill>
                <a:schemeClr val="dk2"/>
              </a:solidFill>
            </a:endParaRPr>
          </a:p>
          <a:p>
            <a:pPr indent="457200" lvl="0" marL="457200" rtl="0" algn="l">
              <a:spcBef>
                <a:spcPts val="0"/>
              </a:spcBef>
              <a:spcAft>
                <a:spcPts val="0"/>
              </a:spcAft>
              <a:buNone/>
            </a:pPr>
            <a:r>
              <a:rPr lang="en" sz="1300">
                <a:solidFill>
                  <a:schemeClr val="dk2"/>
                </a:solidFill>
              </a:rPr>
              <a:t>Saw he cat in hat.</a:t>
            </a:r>
            <a:endParaRPr sz="1300">
              <a:solidFill>
                <a:schemeClr val="dk2"/>
              </a:solidFill>
            </a:endParaRPr>
          </a:p>
          <a:p>
            <a:pPr indent="0" lvl="0" marL="0" rtl="0" algn="l">
              <a:spcBef>
                <a:spcPts val="0"/>
              </a:spcBef>
              <a:spcAft>
                <a:spcPts val="0"/>
              </a:spcAft>
              <a:buNone/>
            </a:pPr>
            <a:r>
              <a:t/>
            </a:r>
            <a:endParaRPr sz="1300">
              <a:solidFill>
                <a:schemeClr val="dk2"/>
              </a:solidFill>
            </a:endParaRPr>
          </a:p>
          <a:p>
            <a:pPr indent="0" lvl="0" marL="0" rtl="0" algn="l">
              <a:spcBef>
                <a:spcPts val="0"/>
              </a:spcBef>
              <a:spcAft>
                <a:spcPts val="0"/>
              </a:spcAft>
              <a:buClr>
                <a:schemeClr val="dk1"/>
              </a:buClr>
              <a:buSzPts val="1100"/>
              <a:buFont typeface="Arial"/>
              <a:buNone/>
            </a:pPr>
            <a:r>
              <a:rPr lang="en" sz="1300">
                <a:solidFill>
                  <a:schemeClr val="dk2"/>
                </a:solidFill>
              </a:rPr>
              <a:t>Hindi		उसने टोपी में एक बिल्ली देखी।</a:t>
            </a:r>
            <a:endParaRPr sz="1300">
              <a:solidFill>
                <a:schemeClr val="dk2"/>
              </a:solidFill>
            </a:endParaRPr>
          </a:p>
          <a:p>
            <a:pPr indent="457200" lvl="0" marL="457200" rtl="0" algn="l">
              <a:spcBef>
                <a:spcPts val="0"/>
              </a:spcBef>
              <a:spcAft>
                <a:spcPts val="0"/>
              </a:spcAft>
              <a:buClr>
                <a:schemeClr val="dk1"/>
              </a:buClr>
              <a:buSzPts val="1100"/>
              <a:buFont typeface="Arial"/>
              <a:buNone/>
            </a:pPr>
            <a:r>
              <a:rPr lang="en" sz="1300">
                <a:solidFill>
                  <a:schemeClr val="dk2"/>
                </a:solidFill>
              </a:rPr>
              <a:t>He (the) hat in a cat sees.</a:t>
            </a:r>
            <a:endParaRPr sz="1300">
              <a:solidFill>
                <a:schemeClr val="dk2"/>
              </a:solidFill>
            </a:endParaRPr>
          </a:p>
          <a:p>
            <a:pPr indent="0" lvl="0" marL="0" rtl="0" algn="l">
              <a:spcBef>
                <a:spcPts val="0"/>
              </a:spcBef>
              <a:spcAft>
                <a:spcPts val="0"/>
              </a:spcAft>
              <a:buClr>
                <a:schemeClr val="dk1"/>
              </a:buClr>
              <a:buSzPts val="1100"/>
              <a:buFont typeface="Arial"/>
              <a:buNone/>
            </a:pPr>
            <a:r>
              <a:t/>
            </a:r>
            <a:endParaRPr sz="1300">
              <a:solidFill>
                <a:schemeClr val="dk2"/>
              </a:solidFill>
            </a:endParaRPr>
          </a:p>
          <a:p>
            <a:pPr indent="0" lvl="0" marL="0" rtl="0" algn="l">
              <a:spcBef>
                <a:spcPts val="0"/>
              </a:spcBef>
              <a:spcAft>
                <a:spcPts val="0"/>
              </a:spcAft>
              <a:buClr>
                <a:schemeClr val="dk1"/>
              </a:buClr>
              <a:buSzPts val="1100"/>
              <a:buFont typeface="Arial"/>
              <a:buNone/>
            </a:pPr>
            <a:r>
              <a:rPr lang="en" sz="1300">
                <a:solidFill>
                  <a:schemeClr val="dk2"/>
                </a:solidFill>
              </a:rPr>
              <a:t>Russian	видел кошку в шляпе.</a:t>
            </a:r>
            <a:endParaRPr sz="1300">
              <a:solidFill>
                <a:schemeClr val="dk2"/>
              </a:solidFill>
            </a:endParaRPr>
          </a:p>
          <a:p>
            <a:pPr indent="457200" lvl="0" marL="457200" rtl="0" algn="l">
              <a:spcBef>
                <a:spcPts val="0"/>
              </a:spcBef>
              <a:spcAft>
                <a:spcPts val="0"/>
              </a:spcAft>
              <a:buClr>
                <a:schemeClr val="dk1"/>
              </a:buClr>
              <a:buSzPts val="1100"/>
              <a:buFont typeface="Arial"/>
              <a:buNone/>
            </a:pPr>
            <a:r>
              <a:rPr lang="en" sz="1300">
                <a:solidFill>
                  <a:schemeClr val="dk2"/>
                </a:solidFill>
              </a:rPr>
              <a:t>He-saw cat in hat.</a:t>
            </a:r>
            <a:endParaRPr sz="1300">
              <a:solidFill>
                <a:schemeClr val="dk2"/>
              </a:solidFill>
            </a:endParaRPr>
          </a:p>
          <a:p>
            <a:pPr indent="0" lvl="0" marL="0" rtl="0" algn="l">
              <a:spcBef>
                <a:spcPts val="0"/>
              </a:spcBef>
              <a:spcAft>
                <a:spcPts val="0"/>
              </a:spcAft>
              <a:buClr>
                <a:schemeClr val="dk1"/>
              </a:buClr>
              <a:buSzPts val="1100"/>
              <a:buFont typeface="Arial"/>
              <a:buNone/>
            </a:pPr>
            <a:r>
              <a:t/>
            </a:r>
            <a:endParaRPr sz="1300">
              <a:solidFill>
                <a:schemeClr val="dk2"/>
              </a:solidFill>
            </a:endParaRPr>
          </a:p>
          <a:p>
            <a:pPr indent="0" lvl="0" marL="0" rtl="0" algn="l">
              <a:spcBef>
                <a:spcPts val="0"/>
              </a:spcBef>
              <a:spcAft>
                <a:spcPts val="0"/>
              </a:spcAft>
              <a:buNone/>
            </a:pPr>
            <a:r>
              <a:rPr lang="en" sz="1300">
                <a:solidFill>
                  <a:schemeClr val="dk2"/>
                </a:solidFill>
              </a:rPr>
              <a:t>Swahili	Aliona paka kwenye kofia.</a:t>
            </a:r>
            <a:endParaRPr sz="1300">
              <a:solidFill>
                <a:schemeClr val="dk2"/>
              </a:solidFill>
            </a:endParaRPr>
          </a:p>
          <a:p>
            <a:pPr indent="457200" lvl="0" marL="457200" rtl="0" algn="l">
              <a:spcBef>
                <a:spcPts val="0"/>
              </a:spcBef>
              <a:spcAft>
                <a:spcPts val="0"/>
              </a:spcAft>
              <a:buNone/>
            </a:pPr>
            <a:r>
              <a:rPr lang="en" sz="1300">
                <a:solidFill>
                  <a:schemeClr val="dk2"/>
                </a:solidFill>
              </a:rPr>
              <a:t>He-past-see cat in hat.</a:t>
            </a:r>
            <a:endParaRPr sz="1300">
              <a:solidFill>
                <a:schemeClr val="dk2"/>
              </a:solidFill>
            </a:endParaRPr>
          </a:p>
          <a:p>
            <a:pPr indent="0" lvl="0" marL="0" rtl="0" algn="l">
              <a:spcBef>
                <a:spcPts val="0"/>
              </a:spcBef>
              <a:spcAft>
                <a:spcPts val="0"/>
              </a:spcAft>
              <a:buNone/>
            </a:pPr>
            <a:r>
              <a:t/>
            </a:r>
            <a:endParaRPr sz="1300">
              <a:solidFill>
                <a:schemeClr val="dk2"/>
              </a:solidFill>
            </a:endParaRPr>
          </a:p>
          <a:p>
            <a:pPr indent="0" lvl="0" marL="0" rtl="0" algn="l">
              <a:spcBef>
                <a:spcPts val="0"/>
              </a:spcBef>
              <a:spcAft>
                <a:spcPts val="0"/>
              </a:spcAft>
              <a:buClr>
                <a:schemeClr val="dk1"/>
              </a:buClr>
              <a:buSzPts val="1100"/>
              <a:buFont typeface="Arial"/>
              <a:buNone/>
            </a:pPr>
            <a:r>
              <a:rPr lang="en" sz="1300">
                <a:solidFill>
                  <a:schemeClr val="dk2"/>
                </a:solidFill>
              </a:rPr>
              <a:t>Chinese	他看到一只猫戴着帽子。</a:t>
            </a:r>
            <a:endParaRPr sz="1300">
              <a:solidFill>
                <a:schemeClr val="dk2"/>
              </a:solidFill>
            </a:endParaRPr>
          </a:p>
          <a:p>
            <a:pPr indent="457200" lvl="0" marL="457200" rtl="0" algn="l">
              <a:spcBef>
                <a:spcPts val="0"/>
              </a:spcBef>
              <a:spcAft>
                <a:spcPts val="0"/>
              </a:spcAft>
              <a:buNone/>
            </a:pPr>
            <a:r>
              <a:rPr lang="en" sz="1300">
                <a:solidFill>
                  <a:schemeClr val="dk2"/>
                </a:solidFill>
              </a:rPr>
              <a:t>He see a cat in hat (done).</a:t>
            </a:r>
            <a:endParaRPr sz="1300">
              <a:solidFill>
                <a:schemeClr val="dk2"/>
              </a:solidFill>
            </a:endParaRPr>
          </a:p>
        </p:txBody>
      </p:sp>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19" st="1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20" st="2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21" st="2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17" st="1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Cognitive Science for AI</a:t>
            </a:r>
            <a:endParaRPr/>
          </a:p>
        </p:txBody>
      </p:sp>
      <p:sp>
        <p:nvSpPr>
          <p:cNvPr id="119" name="Google Shape;119;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200"/>
              <a:t>Language: Meaning</a:t>
            </a:r>
            <a:endParaRPr sz="5200"/>
          </a:p>
        </p:txBody>
      </p:sp>
      <p:sp>
        <p:nvSpPr>
          <p:cNvPr id="120" name="Google Shape;12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Semantics</a:t>
            </a:r>
            <a:endParaRPr/>
          </a:p>
        </p:txBody>
      </p:sp>
      <p:sp>
        <p:nvSpPr>
          <p:cNvPr id="126" name="Google Shape;126;p21"/>
          <p:cNvSpPr txBox="1"/>
          <p:nvPr>
            <p:ph idx="1" type="body"/>
          </p:nvPr>
        </p:nvSpPr>
        <p:spPr>
          <a:xfrm>
            <a:off x="241225" y="1276150"/>
            <a:ext cx="8520600" cy="3354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“There is not a person in this courtroom who has never told a lie, who has never done an immoral thing, and there is no man living who has never looked upon a woman without desire.” </a:t>
            </a:r>
            <a:endParaRPr/>
          </a:p>
          <a:p>
            <a:pPr indent="0" lvl="0" marL="0" rtl="0" algn="l">
              <a:spcBef>
                <a:spcPts val="1200"/>
              </a:spcBef>
              <a:spcAft>
                <a:spcPts val="0"/>
              </a:spcAft>
              <a:buNone/>
            </a:pPr>
            <a:r>
              <a:rPr lang="en"/>
              <a:t>Atticus Finch in ‘To Kill a Mockingbird’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What does this mean?</a:t>
            </a:r>
            <a:endParaRPr/>
          </a:p>
          <a:p>
            <a:pPr indent="-325755" lvl="0" marL="457200" rtl="0" algn="l">
              <a:lnSpc>
                <a:spcPct val="150000"/>
              </a:lnSpc>
              <a:spcBef>
                <a:spcPts val="1200"/>
              </a:spcBef>
              <a:spcAft>
                <a:spcPts val="0"/>
              </a:spcAft>
              <a:buSzPct val="100000"/>
              <a:buChar char="●"/>
            </a:pPr>
            <a:r>
              <a:rPr lang="en"/>
              <a:t>The logical, primary meaning in first order logic</a:t>
            </a:r>
            <a:endParaRPr/>
          </a:p>
          <a:p>
            <a:pPr indent="-304165" lvl="1" marL="914400" rtl="0" algn="l">
              <a:lnSpc>
                <a:spcPct val="150000"/>
              </a:lnSpc>
              <a:spcBef>
                <a:spcPts val="0"/>
              </a:spcBef>
              <a:spcAft>
                <a:spcPts val="0"/>
              </a:spcAft>
              <a:buSzPct val="77777"/>
              <a:buChar char="○"/>
            </a:pPr>
            <a:r>
              <a:rPr lang="en" sz="1800">
                <a:solidFill>
                  <a:srgbClr val="202122"/>
                </a:solidFill>
                <a:highlight>
                  <a:schemeClr val="lt1"/>
                </a:highlight>
              </a:rPr>
              <a:t>¬ ∃</a:t>
            </a:r>
            <a:r>
              <a:rPr lang="en" sz="1800"/>
              <a:t> x [ P(x) ^ C(x) -&gt; </a:t>
            </a:r>
            <a:r>
              <a:rPr lang="en" sz="1550">
                <a:solidFill>
                  <a:srgbClr val="202122"/>
                </a:solidFill>
                <a:highlight>
                  <a:schemeClr val="lt1"/>
                </a:highlight>
              </a:rPr>
              <a:t>¬</a:t>
            </a:r>
            <a:r>
              <a:rPr lang="en" sz="1800"/>
              <a:t>L(x) ^ </a:t>
            </a:r>
            <a:r>
              <a:rPr lang="en" sz="1550">
                <a:solidFill>
                  <a:srgbClr val="202122"/>
                </a:solidFill>
                <a:highlight>
                  <a:schemeClr val="lt1"/>
                </a:highlight>
              </a:rPr>
              <a:t>¬</a:t>
            </a:r>
            <a:r>
              <a:rPr lang="en" sz="1800"/>
              <a:t>I(x) ] ^ </a:t>
            </a:r>
            <a:endParaRPr sz="1800"/>
          </a:p>
          <a:p>
            <a:pPr indent="-304164" lvl="2" marL="1371600" rtl="0" algn="l">
              <a:lnSpc>
                <a:spcPct val="150000"/>
              </a:lnSpc>
              <a:spcBef>
                <a:spcPts val="0"/>
              </a:spcBef>
              <a:spcAft>
                <a:spcPts val="0"/>
              </a:spcAft>
              <a:buSzPct val="77777"/>
              <a:buChar char="■"/>
            </a:pPr>
            <a:r>
              <a:rPr lang="en" sz="1800">
                <a:solidFill>
                  <a:srgbClr val="202122"/>
                </a:solidFill>
                <a:highlight>
                  <a:schemeClr val="lt1"/>
                </a:highlight>
              </a:rPr>
              <a:t>   ¬</a:t>
            </a:r>
            <a:r>
              <a:rPr lang="en" sz="1800"/>
              <a:t> </a:t>
            </a:r>
            <a:r>
              <a:rPr lang="en" sz="1800">
                <a:solidFill>
                  <a:srgbClr val="202122"/>
                </a:solidFill>
                <a:highlight>
                  <a:schemeClr val="lt1"/>
                </a:highlight>
              </a:rPr>
              <a:t>∃</a:t>
            </a:r>
            <a:r>
              <a:rPr lang="en" sz="1800"/>
              <a:t> x [M(x) ^Liv(x) -&gt; </a:t>
            </a:r>
            <a:r>
              <a:rPr lang="en" sz="1550">
                <a:solidFill>
                  <a:srgbClr val="202122"/>
                </a:solidFill>
                <a:highlight>
                  <a:schemeClr val="lt1"/>
                </a:highlight>
              </a:rPr>
              <a:t>¬</a:t>
            </a:r>
            <a:r>
              <a:rPr lang="en" sz="1800"/>
              <a:t> Look(x, y) ^ Des(x,y)]</a:t>
            </a:r>
            <a:endParaRPr/>
          </a:p>
          <a:p>
            <a:pPr indent="-325755" lvl="0" marL="457200" rtl="0" algn="l">
              <a:lnSpc>
                <a:spcPct val="150000"/>
              </a:lnSpc>
              <a:spcBef>
                <a:spcPts val="0"/>
              </a:spcBef>
              <a:spcAft>
                <a:spcPts val="0"/>
              </a:spcAft>
              <a:buSzPct val="100000"/>
              <a:buChar char="●"/>
            </a:pPr>
            <a:r>
              <a:rPr lang="en"/>
              <a:t>The intention, what it is trying to get you to think</a:t>
            </a:r>
            <a:endParaRPr/>
          </a:p>
          <a:p>
            <a:pPr indent="-325755" lvl="0" marL="457200" rtl="0" algn="l">
              <a:lnSpc>
                <a:spcPct val="150000"/>
              </a:lnSpc>
              <a:spcBef>
                <a:spcPts val="0"/>
              </a:spcBef>
              <a:spcAft>
                <a:spcPts val="0"/>
              </a:spcAft>
              <a:buSzPct val="100000"/>
              <a:buChar char="●"/>
            </a:pPr>
            <a:r>
              <a:rPr lang="en"/>
              <a:t>Emotional</a:t>
            </a:r>
            <a:r>
              <a:rPr lang="en"/>
              <a:t> consequences</a:t>
            </a:r>
            <a:endParaRPr/>
          </a:p>
        </p:txBody>
      </p:sp>
      <p:sp>
        <p:nvSpPr>
          <p:cNvPr id="127" name="Google Shape;12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